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58" r:id="rId4"/>
    <p:sldMasterId id="2147483661" r:id="rId5"/>
    <p:sldMasterId id="2147483664" r:id="rId6"/>
    <p:sldMasterId id="2147483667" r:id="rId7"/>
    <p:sldMasterId id="2147483669" r:id="rId8"/>
    <p:sldMasterId id="2147483672" r:id="rId9"/>
    <p:sldMasterId id="2147483674" r:id="rId10"/>
    <p:sldMasterId id="2147483677" r:id="rId11"/>
    <p:sldMasterId id="2147483679" r:id="rId12"/>
    <p:sldMasterId id="2147483683" r:id="rId13"/>
    <p:sldMasterId id="2147483686" r:id="rId14"/>
    <p:sldMasterId id="2147483688" r:id="rId15"/>
    <p:sldMasterId id="2147483690" r:id="rId16"/>
    <p:sldMasterId id="2147483693" r:id="rId17"/>
    <p:sldMasterId id="2147483698" r:id="rId18"/>
    <p:sldMasterId id="2147483700" r:id="rId19"/>
  </p:sldMasterIdLst>
  <p:notesMasterIdLst>
    <p:notesMasterId r:id="rId21"/>
  </p:notesMasterIdLst>
  <p:sldIdLst>
    <p:sldId id="1824" r:id="rId20"/>
    <p:sldId id="1844" r:id="rId22"/>
    <p:sldId id="3280" r:id="rId23"/>
    <p:sldId id="3372" r:id="rId24"/>
    <p:sldId id="3373" r:id="rId25"/>
    <p:sldId id="3375" r:id="rId26"/>
    <p:sldId id="3378" r:id="rId27"/>
    <p:sldId id="3581" r:id="rId28"/>
    <p:sldId id="3575" r:id="rId29"/>
    <p:sldId id="3577" r:id="rId30"/>
    <p:sldId id="3576" r:id="rId31"/>
    <p:sldId id="3578" r:id="rId32"/>
    <p:sldId id="3579" r:id="rId33"/>
    <p:sldId id="3580" r:id="rId34"/>
    <p:sldId id="3282" r:id="rId35"/>
    <p:sldId id="3284" r:id="rId36"/>
    <p:sldId id="3286" r:id="rId37"/>
    <p:sldId id="3285" r:id="rId38"/>
    <p:sldId id="3283" r:id="rId39"/>
    <p:sldId id="3582" r:id="rId40"/>
    <p:sldId id="3470" r:id="rId41"/>
    <p:sldId id="3471" r:id="rId42"/>
    <p:sldId id="3473" r:id="rId43"/>
    <p:sldId id="3474" r:id="rId44"/>
    <p:sldId id="3591" r:id="rId45"/>
    <p:sldId id="3566" r:id="rId46"/>
    <p:sldId id="3567" r:id="rId47"/>
    <p:sldId id="3568" r:id="rId48"/>
    <p:sldId id="3569" r:id="rId49"/>
    <p:sldId id="3571" r:id="rId50"/>
    <p:sldId id="3592" r:id="rId51"/>
    <p:sldId id="3279" r:id="rId52"/>
    <p:sldId id="3613" r:id="rId53"/>
    <p:sldId id="3611" r:id="rId54"/>
    <p:sldId id="3610" r:id="rId55"/>
    <p:sldId id="3593" r:id="rId56"/>
    <p:sldId id="3281" r:id="rId57"/>
    <p:sldId id="3594" r:id="rId58"/>
    <p:sldId id="1825" r:id="rId59"/>
  </p:sldIdLst>
  <p:sldSz cx="12192000" cy="6858000"/>
  <p:notesSz cx="6858000" cy="9144000"/>
  <p:custDataLst>
    <p:tags r:id="rId6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3E27824-9DEC-4C2D-B28E-18A8936D0B58}">
          <p14:sldIdLst>
            <p14:sldId id="1824"/>
            <p14:sldId id="1844"/>
            <p14:sldId id="3280"/>
            <p14:sldId id="3372"/>
            <p14:sldId id="3373"/>
            <p14:sldId id="3375"/>
            <p14:sldId id="3378"/>
            <p14:sldId id="3581"/>
            <p14:sldId id="3575"/>
            <p14:sldId id="3577"/>
            <p14:sldId id="3576"/>
            <p14:sldId id="3578"/>
            <p14:sldId id="3579"/>
            <p14:sldId id="3580"/>
            <p14:sldId id="3282"/>
            <p14:sldId id="3284"/>
            <p14:sldId id="3286"/>
            <p14:sldId id="3285"/>
            <p14:sldId id="3283"/>
            <p14:sldId id="3582"/>
            <p14:sldId id="3470"/>
            <p14:sldId id="3471"/>
            <p14:sldId id="3473"/>
            <p14:sldId id="3474"/>
            <p14:sldId id="3591"/>
            <p14:sldId id="3566"/>
            <p14:sldId id="3567"/>
            <p14:sldId id="3568"/>
            <p14:sldId id="3569"/>
            <p14:sldId id="3571"/>
            <p14:sldId id="3592"/>
            <p14:sldId id="3279"/>
            <p14:sldId id="3613"/>
            <p14:sldId id="3611"/>
            <p14:sldId id="3610"/>
            <p14:sldId id="3593"/>
            <p14:sldId id="3281"/>
            <p14:sldId id="3594"/>
            <p14:sldId id="182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0" autoAdjust="0"/>
    <p:restoredTop sz="94660"/>
  </p:normalViewPr>
  <p:slideViewPr>
    <p:cSldViewPr snapToGrid="0">
      <p:cViewPr varScale="1">
        <p:scale>
          <a:sx n="54" d="100"/>
          <a:sy n="54" d="100"/>
        </p:scale>
        <p:origin x="7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3" Type="http://schemas.openxmlformats.org/officeDocument/2006/relationships/tags" Target="tags/tag76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9.xml"/><Relationship Id="rId58" Type="http://schemas.openxmlformats.org/officeDocument/2006/relationships/slide" Target="slides/slide38.xml"/><Relationship Id="rId57" Type="http://schemas.openxmlformats.org/officeDocument/2006/relationships/slide" Target="slides/slide37.xml"/><Relationship Id="rId56" Type="http://schemas.openxmlformats.org/officeDocument/2006/relationships/slide" Target="slides/slide36.xml"/><Relationship Id="rId55" Type="http://schemas.openxmlformats.org/officeDocument/2006/relationships/slide" Target="slides/slide35.xml"/><Relationship Id="rId54" Type="http://schemas.openxmlformats.org/officeDocument/2006/relationships/slide" Target="slides/slide34.xml"/><Relationship Id="rId53" Type="http://schemas.openxmlformats.org/officeDocument/2006/relationships/slide" Target="slides/slide33.xml"/><Relationship Id="rId52" Type="http://schemas.openxmlformats.org/officeDocument/2006/relationships/slide" Target="slides/slide32.xml"/><Relationship Id="rId51" Type="http://schemas.openxmlformats.org/officeDocument/2006/relationships/slide" Target="slides/slide31.xml"/><Relationship Id="rId50" Type="http://schemas.openxmlformats.org/officeDocument/2006/relationships/slide" Target="slides/slide3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9.xml"/><Relationship Id="rId48" Type="http://schemas.openxmlformats.org/officeDocument/2006/relationships/slide" Target="slides/slide28.xml"/><Relationship Id="rId47" Type="http://schemas.openxmlformats.org/officeDocument/2006/relationships/slide" Target="slides/slide27.xml"/><Relationship Id="rId46" Type="http://schemas.openxmlformats.org/officeDocument/2006/relationships/slide" Target="slides/slide26.xml"/><Relationship Id="rId45" Type="http://schemas.openxmlformats.org/officeDocument/2006/relationships/slide" Target="slides/slide25.xml"/><Relationship Id="rId44" Type="http://schemas.openxmlformats.org/officeDocument/2006/relationships/slide" Target="slides/slide24.xml"/><Relationship Id="rId43" Type="http://schemas.openxmlformats.org/officeDocument/2006/relationships/slide" Target="slides/slide23.xml"/><Relationship Id="rId42" Type="http://schemas.openxmlformats.org/officeDocument/2006/relationships/slide" Target="slides/slide22.xml"/><Relationship Id="rId41" Type="http://schemas.openxmlformats.org/officeDocument/2006/relationships/slide" Target="slides/slide21.xml"/><Relationship Id="rId40" Type="http://schemas.openxmlformats.org/officeDocument/2006/relationships/slide" Target="slides/slide2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9.xml"/><Relationship Id="rId38" Type="http://schemas.openxmlformats.org/officeDocument/2006/relationships/slide" Target="slides/slide18.xml"/><Relationship Id="rId37" Type="http://schemas.openxmlformats.org/officeDocument/2006/relationships/slide" Target="slides/slide17.xml"/><Relationship Id="rId36" Type="http://schemas.openxmlformats.org/officeDocument/2006/relationships/slide" Target="slides/slide16.xml"/><Relationship Id="rId35" Type="http://schemas.openxmlformats.org/officeDocument/2006/relationships/slide" Target="slides/slide15.xml"/><Relationship Id="rId34" Type="http://schemas.openxmlformats.org/officeDocument/2006/relationships/slide" Target="slides/slide14.xml"/><Relationship Id="rId33" Type="http://schemas.openxmlformats.org/officeDocument/2006/relationships/slide" Target="slides/slide13.xml"/><Relationship Id="rId32" Type="http://schemas.openxmlformats.org/officeDocument/2006/relationships/slide" Target="slides/slide12.xml"/><Relationship Id="rId31" Type="http://schemas.openxmlformats.org/officeDocument/2006/relationships/slide" Target="slides/slide11.xml"/><Relationship Id="rId30" Type="http://schemas.openxmlformats.org/officeDocument/2006/relationships/slide" Target="slides/slide1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8" Type="http://schemas.openxmlformats.org/officeDocument/2006/relationships/slide" Target="slides/slide8.xml"/><Relationship Id="rId27" Type="http://schemas.openxmlformats.org/officeDocument/2006/relationships/slide" Target="slides/slide7.xml"/><Relationship Id="rId26" Type="http://schemas.openxmlformats.org/officeDocument/2006/relationships/slide" Target="slides/slide6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/Relationships>
</file>

<file path=ppt/slideMasters/_rels/slideMaster1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1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6" Type="http://schemas.openxmlformats.org/officeDocument/2006/relationships/theme" Target="../theme/theme18.xml"/><Relationship Id="rId25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5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11.xml"/><Relationship Id="rId19" Type="http://schemas.openxmlformats.org/officeDocument/2006/relationships/slideLayout" Target="../slideLayouts/slideLayout22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tags" Target="../tags/tag53.xml"/><Relationship Id="rId4" Type="http://schemas.openxmlformats.org/officeDocument/2006/relationships/image" Target="../media/image63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79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tags" Target="../tags/tag63.xml"/><Relationship Id="rId7" Type="http://schemas.openxmlformats.org/officeDocument/2006/relationships/image" Target="../media/image81.png"/><Relationship Id="rId6" Type="http://schemas.openxmlformats.org/officeDocument/2006/relationships/tags" Target="../tags/tag62.xml"/><Relationship Id="rId5" Type="http://schemas.openxmlformats.org/officeDocument/2006/relationships/image" Target="../media/image80.png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1" Type="http://schemas.openxmlformats.org/officeDocument/2006/relationships/notesSlide" Target="../notesSlides/notesSlide34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58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36.xml"/><Relationship Id="rId10" Type="http://schemas.openxmlformats.org/officeDocument/2006/relationships/image" Target="../media/image40.png"/><Relationship Id="rId1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汇报人：</a:t>
            </a:r>
            <a:r>
              <a:rPr lang="en-US" altLang="zh-CN" dirty="0"/>
              <a:t>Chiikawa</a:t>
            </a:r>
            <a:r>
              <a:rPr lang="zh-CN" altLang="en-US" dirty="0"/>
              <a:t>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20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3245485" y="1483995"/>
            <a:ext cx="4643755" cy="2386965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err="1">
                <a:latin typeface="+mn-ea"/>
                <a:ea typeface="+mn-ea"/>
              </a:rPr>
              <a:t>ChiikaCode</a:t>
            </a:r>
            <a:endParaRPr lang="en-US" altLang="zh-CN" sz="4000" b="1" dirty="0">
              <a:latin typeface="+mn-ea"/>
              <a:ea typeface="+mn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4000" b="1" dirty="0">
                <a:latin typeface="+mn-ea"/>
                <a:ea typeface="+mn-ea"/>
              </a:rPr>
              <a:t>最终总结汇报</a:t>
            </a:r>
            <a:r>
              <a:rPr lang="en-US" altLang="zh-CN" sz="4000" b="1" dirty="0">
                <a:latin typeface="+mn-ea"/>
                <a:ea typeface="+mn-ea"/>
              </a:rPr>
              <a:t>PPT</a:t>
            </a:r>
            <a:endParaRPr lang="en-US" altLang="zh-CN" sz="4000" b="1" dirty="0">
              <a:latin typeface="+mn-ea"/>
              <a:ea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3600" b="1" spc="300" dirty="0">
                  <a:solidFill>
                    <a:schemeClr val="tx1"/>
                  </a:solidFill>
                </a:rPr>
                <a:t>Streamlit</a:t>
              </a:r>
              <a:r>
                <a:rPr lang="zh-CN" altLang="en-US" sz="3600" b="1" spc="300" dirty="0">
                  <a:solidFill>
                    <a:schemeClr val="tx1"/>
                  </a:solidFill>
                </a:rPr>
                <a:t>原型</a:t>
              </a:r>
              <a:endParaRPr lang="zh-CN" altLang="en-US" sz="3600" b="1" spc="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357352" y="1593684"/>
            <a:ext cx="8142835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</a:rPr>
              <a:t>使用</a:t>
            </a:r>
            <a:r>
              <a:rPr lang="en-US" altLang="zh-CN" sz="2400" dirty="0">
                <a:latin typeface="+mn-lt"/>
              </a:rPr>
              <a:t>python</a:t>
            </a:r>
            <a:r>
              <a:rPr lang="zh-CN" altLang="en-US" sz="2400" dirty="0">
                <a:latin typeface="+mn-lt"/>
              </a:rPr>
              <a:t>的</a:t>
            </a:r>
            <a:r>
              <a:rPr lang="en-US" altLang="zh-CN" sz="2400" dirty="0" err="1">
                <a:latin typeface="+mn-lt"/>
              </a:rPr>
              <a:t>streamlit</a:t>
            </a:r>
            <a:r>
              <a:rPr lang="zh-CN" altLang="en-US" sz="2400" dirty="0">
                <a:latin typeface="+mn-lt"/>
              </a:rPr>
              <a:t>库制作的轻量级</a:t>
            </a:r>
            <a:r>
              <a:rPr lang="en-US" altLang="zh-CN" sz="2400" dirty="0">
                <a:latin typeface="+mn-lt"/>
              </a:rPr>
              <a:t>AI</a:t>
            </a:r>
            <a:r>
              <a:rPr lang="zh-CN" altLang="en-US" sz="2400" dirty="0">
                <a:latin typeface="+mn-lt"/>
              </a:rPr>
              <a:t>工具库网页，能在本地流畅运行，包含以下基本功能：</a:t>
            </a:r>
            <a:endParaRPr lang="en-US" altLang="zh-CN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</a:rPr>
              <a:t>对话</a:t>
            </a:r>
            <a:endParaRPr lang="en-US" altLang="zh-CN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</a:rPr>
              <a:t>文档分析</a:t>
            </a:r>
            <a:endParaRPr lang="en-US" altLang="zh-CN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</a:rPr>
              <a:t>项目级代码生成</a:t>
            </a:r>
            <a:endParaRPr lang="zh-CN" altLang="en-US" sz="2400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9535" y="1203648"/>
            <a:ext cx="2478262" cy="471195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3005" y="1696322"/>
            <a:ext cx="7898169" cy="38087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352" y="1560732"/>
            <a:ext cx="3272256" cy="373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lt"/>
              </a:rPr>
              <a:t>对话功能，能够将对话历史保存在本地，下次使用时可以继续对话。支持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选择模型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选择对话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新建对话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删除对话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清空对话历史</a:t>
            </a:r>
            <a:endParaRPr lang="zh-CN" altLang="en-US" sz="2000" dirty="0">
              <a:latin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8841" y="1094698"/>
            <a:ext cx="8814317" cy="42314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72012" y="5532469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文档分析功能，支持模型选择、上传文档、对话</a:t>
            </a:r>
            <a:endParaRPr lang="zh-CN" altLang="en-US" sz="2400" dirty="0"/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pic>
        <p:nvPicPr>
          <p:cNvPr id="2" name="demo展示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31557" y="1057265"/>
            <a:ext cx="8928885" cy="47434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/>
                <a:t>可运行代码生成</a:t>
              </a:r>
              <a:endParaRPr lang="zh-CN" altLang="en-US" sz="3600" b="1" spc="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8539" y="1537905"/>
            <a:ext cx="5010428" cy="378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整体流程：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根据函数名、函数参数、函数注释补全函数内容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检测是否有语法错误，如果有错误，重复步骤</a:t>
            </a:r>
            <a:r>
              <a:rPr lang="en-US" altLang="zh-CN" dirty="0"/>
              <a:t>1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此时无法保证函数就是我们想要的，因此根据函数补全测试用例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检测测试用例是否通过，如果不通过，重复步骤</a:t>
            </a:r>
            <a:r>
              <a:rPr lang="en-US" altLang="zh-CN" dirty="0"/>
              <a:t>3</a:t>
            </a:r>
            <a:r>
              <a:rPr lang="zh-CN" altLang="en-US" dirty="0"/>
              <a:t>；多次不通过，则回到步骤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6877" y="1642188"/>
            <a:ext cx="5905235" cy="402223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8538" y="1090036"/>
            <a:ext cx="10926147" cy="333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具体接口：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getCompleteBody</a:t>
            </a:r>
            <a:r>
              <a:rPr lang="zh-CN" altLang="en-US" dirty="0">
                <a:latin typeface="+mn-lt"/>
              </a:rPr>
              <a:t>：根据上文（</a:t>
            </a:r>
            <a:r>
              <a:rPr lang="en-US" altLang="zh-CN" dirty="0">
                <a:latin typeface="+mn-lt"/>
              </a:rPr>
              <a:t>prefix</a:t>
            </a:r>
            <a:r>
              <a:rPr lang="zh-CN" altLang="en-US" dirty="0">
                <a:latin typeface="+mn-lt"/>
              </a:rPr>
              <a:t>）和下文（</a:t>
            </a:r>
            <a:r>
              <a:rPr lang="en-US" altLang="zh-CN" dirty="0">
                <a:latin typeface="+mn-lt"/>
              </a:rPr>
              <a:t>suffix</a:t>
            </a:r>
            <a:r>
              <a:rPr lang="zh-CN" altLang="en-US" dirty="0">
                <a:latin typeface="+mn-lt"/>
              </a:rPr>
              <a:t>），返回中间补全的代码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getOriginalCode</a:t>
            </a:r>
            <a:r>
              <a:rPr lang="zh-CN" altLang="en-US" dirty="0">
                <a:latin typeface="+mn-lt"/>
              </a:rPr>
              <a:t>：通过函数名、参数列表、注释来生成函数代码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getTestCode</a:t>
            </a:r>
            <a:r>
              <a:rPr lang="zh-CN" altLang="en-US" dirty="0">
                <a:latin typeface="+mn-lt"/>
              </a:rPr>
              <a:t>：通过已有函数生成测试代码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getNoErrorCode</a:t>
            </a:r>
            <a:r>
              <a:rPr lang="zh-CN" altLang="en-US" dirty="0">
                <a:latin typeface="+mn-lt"/>
              </a:rPr>
              <a:t>：获得运行不报</a:t>
            </a:r>
            <a:br>
              <a:rPr lang="en-US" altLang="zh-CN" dirty="0">
                <a:latin typeface="+mn-lt"/>
              </a:rPr>
            </a:br>
            <a:r>
              <a:rPr lang="zh-CN" altLang="en-US" dirty="0">
                <a:latin typeface="+mn-lt"/>
              </a:rPr>
              <a:t>错的代码</a:t>
            </a:r>
            <a:endParaRPr lang="en-US" altLang="zh-CN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2560" y="3481290"/>
            <a:ext cx="7000902" cy="22196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42251" y="1083599"/>
            <a:ext cx="6097554" cy="56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效果演示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0073" y="1364637"/>
            <a:ext cx="7599463" cy="293929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85774" y="4730410"/>
            <a:ext cx="5955476" cy="873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输入问题，分别是：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判断一个数是否是质数、计算最大公约数、快速排序算法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5081745" y="4671478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362" y="1799801"/>
            <a:ext cx="3636677" cy="15289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2" y="3846260"/>
            <a:ext cx="4744112" cy="16504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64" y="1939760"/>
            <a:ext cx="3465203" cy="363667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67614" y="329496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判断一个数是否是质数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667614" y="5493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计算最大公约数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8310567" y="56792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快速排序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9682" y="95987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生成的代码均符合预期</a:t>
            </a:r>
            <a:endParaRPr lang="zh-CN" altLang="en-US" sz="2400" dirty="0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5797139" y="2717766"/>
            <a:ext cx="5844097" cy="511814"/>
            <a:chOff x="5181690" y="3693789"/>
            <a:chExt cx="6290318" cy="550893"/>
          </a:xfrm>
        </p:grpSpPr>
        <p:sp>
          <p:nvSpPr>
            <p:cNvPr id="5" name="椭圆 4"/>
            <p:cNvSpPr/>
            <p:nvPr>
              <p:custDataLst>
                <p:tags r:id="rId2"/>
              </p:custDataLst>
            </p:nvPr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  <a:endParaRPr lang="en-US" altLang="zh-CN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检索增强生成</a:t>
              </a:r>
              <a:r>
                <a:rPr lang="en-US" altLang="zh-CN" sz="2400" b="1" spc="300" dirty="0">
                  <a:latin typeface="+mj-ea"/>
                  <a:ea typeface="+mj-ea"/>
                </a:rPr>
                <a:t>RAG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4"/>
            </p:custDataLst>
          </p:nvPr>
        </p:nvGrpSpPr>
        <p:grpSpPr>
          <a:xfrm>
            <a:off x="5795223" y="4153274"/>
            <a:ext cx="5844098" cy="511814"/>
            <a:chOff x="5181690" y="5404127"/>
            <a:chExt cx="6290319" cy="550893"/>
          </a:xfrm>
        </p:grpSpPr>
        <p:sp>
          <p:nvSpPr>
            <p:cNvPr id="7" name="椭圆 6"/>
            <p:cNvSpPr/>
            <p:nvPr>
              <p:custDataLst>
                <p:tags r:id="rId5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  <a:endParaRPr lang="en-US" altLang="zh-CN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6"/>
              </p:custDataLst>
            </p:nvPr>
          </p:nvSpPr>
          <p:spPr>
            <a:xfrm>
              <a:off x="6025663" y="546911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spc="300" dirty="0">
                  <a:solidFill>
                    <a:schemeClr val="tx1"/>
                  </a:solidFill>
                </a:rPr>
                <a:t>Streamlit</a:t>
              </a:r>
              <a:r>
                <a:rPr lang="zh-CN" altLang="en-US" sz="2400" b="1" spc="300" dirty="0">
                  <a:solidFill>
                    <a:schemeClr val="tx1"/>
                  </a:solidFill>
                </a:rPr>
                <a:t>原型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文本占位符 5"/>
          <p:cNvSpPr txBox="1"/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4" name="文本占位符 8"/>
          <p:cNvSpPr txBox="1"/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>
            <p:custDataLst>
              <p:tags r:id="rId7"/>
            </p:custDataLst>
          </p:nvPr>
        </p:nvGrpSpPr>
        <p:grpSpPr>
          <a:xfrm>
            <a:off x="5795234" y="3440396"/>
            <a:ext cx="5844097" cy="511814"/>
            <a:chOff x="5181690" y="3693789"/>
            <a:chExt cx="6290318" cy="550893"/>
          </a:xfrm>
        </p:grpSpPr>
        <p:sp>
          <p:nvSpPr>
            <p:cNvPr id="9" name="椭圆 8"/>
            <p:cNvSpPr/>
            <p:nvPr>
              <p:custDataLst>
                <p:tags r:id="rId8"/>
              </p:custDataLst>
            </p:nvPr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  <a:endParaRPr lang="en-US" altLang="zh-CN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项目级代码生成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10"/>
            </p:custDataLst>
          </p:nvPr>
        </p:nvGrpSpPr>
        <p:grpSpPr>
          <a:xfrm>
            <a:off x="5795223" y="4855365"/>
            <a:ext cx="5844098" cy="511814"/>
            <a:chOff x="5181690" y="5404127"/>
            <a:chExt cx="6290319" cy="550893"/>
          </a:xfrm>
        </p:grpSpPr>
        <p:sp>
          <p:nvSpPr>
            <p:cNvPr id="4" name="椭圆 3"/>
            <p:cNvSpPr/>
            <p:nvPr>
              <p:custDataLst>
                <p:tags r:id="rId11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en-US" altLang="zh-CN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2"/>
              </p:custDataLst>
            </p:nvPr>
          </p:nvSpPr>
          <p:spPr>
            <a:xfrm>
              <a:off x="6025662" y="5469119"/>
              <a:ext cx="5446347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可运行代码生成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3"/>
            </p:custDataLst>
          </p:nvPr>
        </p:nvGrpSpPr>
        <p:grpSpPr>
          <a:xfrm>
            <a:off x="5795223" y="5557456"/>
            <a:ext cx="5844098" cy="511814"/>
            <a:chOff x="5181690" y="5404127"/>
            <a:chExt cx="6290319" cy="550893"/>
          </a:xfrm>
        </p:grpSpPr>
        <p:sp>
          <p:nvSpPr>
            <p:cNvPr id="19" name="椭圆 18"/>
            <p:cNvSpPr/>
            <p:nvPr>
              <p:custDataLst>
                <p:tags r:id="rId14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  <a:endParaRPr lang="en-US" altLang="zh-CN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5"/>
              </p:custDataLst>
            </p:nvPr>
          </p:nvSpPr>
          <p:spPr>
            <a:xfrm>
              <a:off x="6025662" y="5469119"/>
              <a:ext cx="5446347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前端算法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5795223" y="6146519"/>
            <a:ext cx="5844099" cy="511814"/>
            <a:chOff x="5181690" y="5404127"/>
            <a:chExt cx="6290320" cy="550893"/>
          </a:xfrm>
        </p:grpSpPr>
        <p:sp>
          <p:nvSpPr>
            <p:cNvPr id="22" name="椭圆 21"/>
            <p:cNvSpPr/>
            <p:nvPr>
              <p:custDataLst>
                <p:tags r:id="rId17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6</a:t>
              </a:r>
              <a:endParaRPr lang="en-US" altLang="zh-CN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6025663" y="5469123"/>
              <a:ext cx="5446347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项目成果展示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solidFill>
                    <a:schemeClr val="tx1"/>
                  </a:solidFill>
                </a:rPr>
                <a:t>前端算法</a:t>
              </a:r>
              <a:endParaRPr lang="zh-CN" altLang="en-US" sz="3600" b="1" spc="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新建侧边栏</a:t>
            </a:r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969645" y="4542790"/>
            <a:ext cx="4634865" cy="111379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0000" lnSpcReduction="20000"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NewViewProvider 类实现了 WebviewViewProvider 接口，并定义了 viewType 属性，确保视图的唯一标识</a:t>
            </a:r>
            <a:r>
              <a:rPr lang="zh-CN" sz="1600" spc="100" dirty="0">
                <a:latin typeface="+mn-ea"/>
                <a:ea typeface="+mn-ea"/>
              </a:rPr>
              <a:t>，保证侧边栏能够被识别并展示</a:t>
            </a:r>
            <a:r>
              <a:rPr sz="1600" spc="100" dirty="0">
                <a:latin typeface="+mn-ea"/>
                <a:ea typeface="+mn-ea"/>
              </a:rPr>
              <a:t>。</a:t>
            </a:r>
            <a:endParaRPr sz="1600" spc="100" dirty="0">
              <a:latin typeface="+mn-ea"/>
              <a:ea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6660515" y="4249420"/>
            <a:ext cx="4300855" cy="17989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resolveWebviewView方法用于Webview的初始化，它调用getHtmlForWebview方法将HTML内容注入Webview，调用handleMessage处理监听信息。</a:t>
            </a:r>
            <a:endParaRPr lang="zh-CN" sz="1600" spc="100" dirty="0">
              <a:latin typeface="+mn-ea"/>
              <a:ea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2661920" y="3856355"/>
            <a:ext cx="125095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实现接口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7" name="ïṡḷiḑé"/>
          <p:cNvSpPr/>
          <p:nvPr>
            <p:custDataLst>
              <p:tags r:id="rId4"/>
            </p:custDataLst>
          </p:nvPr>
        </p:nvSpPr>
        <p:spPr>
          <a:xfrm>
            <a:off x="8328025" y="3736975"/>
            <a:ext cx="1458595" cy="56642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 配置内容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" y="1195070"/>
            <a:ext cx="5363845" cy="2713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515" y="1028700"/>
            <a:ext cx="4820920" cy="28276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配置侧边栏</a:t>
            </a:r>
            <a:endParaRPr lang="zh-CN" altLang="en-US" dirty="0"/>
          </a:p>
        </p:txBody>
      </p:sp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7068820" y="4507230"/>
            <a:ext cx="3954145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在</a:t>
            </a:r>
            <a:r>
              <a:rPr lang="en-US" altLang="zh-CN" sz="1600" spc="100" dirty="0">
                <a:latin typeface="+mn-ea"/>
                <a:ea typeface="+mn-ea"/>
              </a:rPr>
              <a:t>package.json</a:t>
            </a:r>
            <a:r>
              <a:rPr lang="zh-CN" altLang="en-US" sz="1600" spc="100" dirty="0">
                <a:latin typeface="+mn-ea"/>
                <a:ea typeface="+mn-ea"/>
              </a:rPr>
              <a:t>文件中定义视图与视图容器，使其显示在侧边栏中，且能够显示名称、样式。</a:t>
            </a: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7" name="ïṡḷiḑé"/>
          <p:cNvSpPr/>
          <p:nvPr>
            <p:custDataLst>
              <p:tags r:id="rId2"/>
            </p:custDataLst>
          </p:nvPr>
        </p:nvSpPr>
        <p:spPr>
          <a:xfrm>
            <a:off x="8119110" y="3989070"/>
            <a:ext cx="1854200" cy="44704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 配置显示样式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0" name="ïṡḷiḑé"/>
          <p:cNvSpPr/>
          <p:nvPr>
            <p:custDataLst>
              <p:tags r:id="rId3"/>
            </p:custDataLst>
          </p:nvPr>
        </p:nvSpPr>
        <p:spPr>
          <a:xfrm>
            <a:off x="2547620" y="3990340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注册视图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608455"/>
            <a:ext cx="5075555" cy="18205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35000" y="4504690"/>
            <a:ext cx="5075555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在 activate 函数中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注册</a:t>
            </a:r>
            <a:r>
              <a:rPr sz="1600" spc="100" dirty="0">
                <a:latin typeface="+mn-ea"/>
                <a:ea typeface="+mn-ea"/>
                <a:sym typeface="+mn-ea"/>
              </a:rPr>
              <a:t>NewViewProvider，将其作为一个Webview视图添加到VS Code的侧边栏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。</a:t>
            </a:r>
            <a:endParaRPr lang="zh-CN" sz="1600" spc="1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55" y="1607185"/>
            <a:ext cx="2272665" cy="2116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440" y="1607185"/>
            <a:ext cx="1533525" cy="21151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1705" y="2035175"/>
            <a:ext cx="2874645" cy="2986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左侧为包含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h1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label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在内的样式设置，此处仅截取部分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右侧为具体内容配置，包含标题、副标题、输入栏以及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上传文件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上传文件夹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生成项目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提问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四个按钮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dirty="0"/>
              <a:t>样式与</a:t>
            </a:r>
            <a:r>
              <a:rPr lang="zh-CN" altLang="en-US" dirty="0"/>
              <a:t>页面结构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4260" y="1553845"/>
            <a:ext cx="5231765" cy="39503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55" y="1553845"/>
            <a:ext cx="2082800" cy="3950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6940" y="1224915"/>
            <a:ext cx="4740910" cy="46856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点击生成项目按钮时，会收集用户选择的语言和输入的需求，并通过vscode.postMessage()向后端发送请求生成项目代码。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点击提问按钮时，如果用户在文本框中输入了问题，页面会将问题通过vscode.postMessage()发送到后端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如果问题为空，会弹出提示。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点击上传文件按钮会触发文件选择框，选择文件后将文件路径发送给后端。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点击上传文件夹按钮会触发文件夹选择框，选择文件夹后获取文件夹的名称并将其发送给后端。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dirty="0"/>
              <a:t>按钮和交互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805" y="1137285"/>
            <a:ext cx="5391785" cy="1642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05" y="2818765"/>
            <a:ext cx="5391150" cy="152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535" y="4385310"/>
            <a:ext cx="5371465" cy="1619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t>文件及文件夹上传的详细处理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892175"/>
            <a:ext cx="5428615" cy="52012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2008505"/>
            <a:ext cx="6096000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上传文件时采用文件路径，并将文件路径作为参数的一部分通过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vscode.postMessage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上传给后端，上传文件夹是则提取文件夹的名称，获取文件夹的相对路径，通常选择第一个文件的路径，然后提取文件夹名称，通过指定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command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分别为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uploadFile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和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uploadFolder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来进行区分，并在前端重载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vscode.postMessage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方法来实现对后端的请求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项目生成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 message 中解构 language 和 requirements，以此为请求体，发送POST请求到后端/generate接口。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若后端成功响应且包含文件信息，则调用 saveGeneratedFiles 将生成的文件保存在工作区中。如果请求失败，则向用户提示错误信息。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9570" y="1220470"/>
            <a:ext cx="5800725" cy="4712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 message 中解构 question，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发送POST请求到后端/ask接口，将问题作为请求体传递。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若后端成功响应，将答案通过webviewView.webview.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postMessage方法发送回Webview。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若后端响应失败，则向用户提示错误信息。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7285" y="1321435"/>
            <a:ext cx="6379210" cy="4413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上传文件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获取工作区路径，并将用户指定的filePath与工作区路径拼接成绝对路径，以其作为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file_path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向后端发送POST请求。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如果后端成功处理了路径，则在VS Code中弹出提示“文件上传成功，RAG链已初始化”。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如果失败，则显示上传失败的错误信息。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5865" y="1219835"/>
            <a:ext cx="6170930" cy="4685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上传文件夹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获取工作区路径，将folderName与工作区路径拼接成绝对路径，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以其作为file_path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向后端发送POST请求。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如果后端成功处理了路径，显示提示“文件夹上传成功，RAG链已初始化”。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如果失败，则显示上传失败的错误信息。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25" y="1317625"/>
            <a:ext cx="6396355" cy="44221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396137" y="4283909"/>
            <a:ext cx="5399726" cy="782043"/>
            <a:chOff x="5181690" y="2820871"/>
            <a:chExt cx="3803719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996806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3600" b="1" spc="300" dirty="0">
                  <a:latin typeface="+mj-ea"/>
                  <a:ea typeface="+mj-ea"/>
                </a:rPr>
                <a:t>检索增强生成</a:t>
              </a:r>
              <a:r>
                <a:rPr lang="en-US" altLang="zh-CN" sz="3600" b="1" spc="300" dirty="0">
                  <a:latin typeface="+mj-ea"/>
                  <a:ea typeface="+mj-ea"/>
                </a:rPr>
                <a:t>RAG</a:t>
              </a:r>
              <a:endParaRPr lang="zh-CN" altLang="en-US" sz="3600" b="1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7400" y="2605405"/>
            <a:ext cx="4042410" cy="19265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在检查工作区文件夹打开后，获取工作区路径，并遍历文件的相对路径生成绝对路径。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根据路径创建文件夹与文件并编辑文件内容。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9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saveGeneratedFiles</a:t>
            </a:r>
            <a:r>
              <a:rPr dirty="0">
                <a:sym typeface="+mn-ea"/>
              </a:rPr>
              <a:t>方法实现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5385" y="1214120"/>
            <a:ext cx="6303010" cy="46291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6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项目成果展示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  <a:endParaRPr lang="zh-CN" altLang="en-US" dirty="0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025" name="Picture 1" descr="WPS Photo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1493" y="1087755"/>
            <a:ext cx="3381375" cy="4682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327150" y="13595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100" dirty="0">
                <a:solidFill>
                  <a:schemeClr val="accent4"/>
                </a:solidFill>
              </a:rPr>
              <a:t>网页端代码解释功能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85240" y="210756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r>
              <a:rPr lang="zh-CN" altLang="en-US"/>
              <a:t>数据</a:t>
            </a:r>
            <a:br>
              <a:rPr lang="zh-CN" altLang="en-US"/>
            </a:br>
            <a:r>
              <a:rPr lang="zh-CN" altLang="en-US"/>
              <a:t>fn main() { println!("Hello, world!"); }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327150" y="33070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期待输出</a:t>
            </a:r>
            <a:endParaRPr lang="en-US"/>
          </a:p>
          <a:p>
            <a:r>
              <a:rPr lang="en-US"/>
              <a:t>生成Rust文件并输出“Hello, world!”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327150" y="45434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实际结果</a:t>
            </a:r>
            <a:endParaRPr lang="en-US"/>
          </a:p>
          <a:p>
            <a:r>
              <a:rPr lang="zh-CN" altLang="en-US"/>
              <a:t>详细解释了该文件并给出运行</a:t>
            </a:r>
            <a:r>
              <a:rPr lang="zh-CN" altLang="en-US"/>
              <a:t>方法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  <a:endParaRPr lang="zh-CN" altLang="en-US" dirty="0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27150" y="13595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100" dirty="0">
                <a:solidFill>
                  <a:schemeClr val="accent4"/>
                </a:solidFill>
              </a:rPr>
              <a:t>网页端项目生</a:t>
            </a:r>
            <a:r>
              <a:rPr lang="zh-CN" altLang="en-US" sz="2000" b="1" spc="100" dirty="0">
                <a:solidFill>
                  <a:schemeClr val="accent4"/>
                </a:solidFill>
              </a:rPr>
              <a:t>成功能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85240" y="21075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r>
              <a:rPr lang="zh-CN" altLang="en-US"/>
              <a:t>数据</a:t>
            </a:r>
            <a:br>
              <a:rPr lang="zh-CN" altLang="en-US"/>
            </a:br>
            <a:r>
              <a:rPr lang="zh-CN" altLang="en-US"/>
              <a:t>C++ 模板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285240" y="310197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期待输出</a:t>
            </a:r>
            <a:endParaRPr lang="en-US"/>
          </a:p>
          <a:p>
            <a:r>
              <a:rPr lang="en-US"/>
              <a:t>输出完整的C++项目文件夹结构，包括 main.cpp, CMakeLists.txt, include/, src/ 等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327150" y="45434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实际结果</a:t>
            </a:r>
            <a:endParaRPr lang="en-US"/>
          </a:p>
          <a:p>
            <a:r>
              <a:rPr lang="zh-CN" altLang="en-US"/>
              <a:t>提供生成项目方法并可以直接运行</a:t>
            </a:r>
            <a:endParaRPr lang="zh-CN" altLang="en-US"/>
          </a:p>
        </p:txBody>
      </p:sp>
      <p:pic>
        <p:nvPicPr>
          <p:cNvPr id="1027" name="Picture 3" descr="WPS Photos(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2970" y="1153795"/>
            <a:ext cx="2434590" cy="4549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57505" y="2486660"/>
            <a:ext cx="4053840" cy="88519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1600">
                <a:sym typeface="+mn-ea"/>
              </a:rPr>
              <a:t>输入数据</a:t>
            </a:r>
            <a:endParaRPr sz="1600" spc="10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"如何用Python创建一个项目"</a:t>
            </a:r>
            <a:endParaRPr sz="1600" spc="100" dirty="0">
              <a:latin typeface="+mn-ea"/>
              <a:ea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2"/>
            </p:custDataLst>
          </p:nvPr>
        </p:nvSpPr>
        <p:spPr>
          <a:xfrm>
            <a:off x="357505" y="1595120"/>
            <a:ext cx="2070100" cy="8915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生成项目</a:t>
            </a:r>
            <a:r>
              <a:rPr lang="zh-CN" altLang="en-US" sz="2000" b="1" spc="100" dirty="0">
                <a:solidFill>
                  <a:schemeClr val="accent4"/>
                </a:solidFill>
              </a:rPr>
              <a:t>功能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WPS Photos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55" y="1402715"/>
            <a:ext cx="7046595" cy="425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18"/>
          <p:cNvSpPr txBox="1"/>
          <p:nvPr>
            <p:custDataLst>
              <p:tags r:id="rId4"/>
            </p:custDataLst>
          </p:nvPr>
        </p:nvSpPr>
        <p:spPr>
          <a:xfrm>
            <a:off x="357505" y="3326130"/>
            <a:ext cx="4053840" cy="88519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algn="l" eaLnBrk="1" hangingPunct="1">
              <a:lnSpc>
                <a:spcPct val="150000"/>
              </a:lnSpc>
            </a:pPr>
            <a:r>
              <a:rPr lang="zh-CN" altLang="en-US" sz="1600">
                <a:sym typeface="+mn-ea"/>
              </a:rPr>
              <a:t>预期结果</a:t>
            </a:r>
            <a:endParaRPr lang="zh-CN" altLang="en-US" sz="1600">
              <a:sym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返回Python项目的创建步骤</a:t>
            </a:r>
            <a:endParaRPr sz="1600" spc="100" dirty="0">
              <a:latin typeface="+mn-ea"/>
              <a:ea typeface="+mn-ea"/>
            </a:endParaRPr>
          </a:p>
        </p:txBody>
      </p:sp>
      <p:sp>
        <p:nvSpPr>
          <p:cNvPr id="5" name="文本框 18"/>
          <p:cNvSpPr txBox="1"/>
          <p:nvPr>
            <p:custDataLst>
              <p:tags r:id="rId5"/>
            </p:custDataLst>
          </p:nvPr>
        </p:nvSpPr>
        <p:spPr>
          <a:xfrm>
            <a:off x="357505" y="4270375"/>
            <a:ext cx="4053840" cy="88519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algn="l" eaLnBrk="1" hangingPunct="1">
              <a:lnSpc>
                <a:spcPct val="150000"/>
              </a:lnSpc>
            </a:pPr>
            <a:r>
              <a:rPr lang="zh-CN" altLang="en-US" sz="1600">
                <a:sym typeface="+mn-ea"/>
              </a:rPr>
              <a:t>实际结果</a:t>
            </a:r>
            <a:endParaRPr lang="zh-CN" altLang="en-US" sz="1600">
              <a:sym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成功生成项目</a:t>
            </a:r>
            <a:endParaRPr sz="1600" spc="1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2011045" y="4465320"/>
            <a:ext cx="461645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用户可以在侧边栏内针对特定的文件夹、文件或代码段提出问题。通过右键菜单栏，用户可以直接将所选代码添加到聊天框中，从而提问与该段代码相关的问题，获得实时解答。</a:t>
            </a:r>
            <a:endParaRPr sz="1600" spc="100" dirty="0"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114665" y="4465320"/>
            <a:ext cx="330327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用户在对话框中输入“@”后，可以选择相关文件或文件夹，直接将其添加到对话框中，从而讨论特定代码文件或模块。</a:t>
            </a:r>
            <a:endParaRPr sz="1600" spc="100" dirty="0">
              <a:latin typeface="+mn-ea"/>
              <a:ea typeface="+mn-ea"/>
              <a:sym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3559175" y="388556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代码问答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8657590" y="3885565"/>
            <a:ext cx="2113915" cy="44704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@-mention功能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0" y="1629410"/>
            <a:ext cx="3406140" cy="202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08475" y="1629410"/>
            <a:ext cx="3403600" cy="20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11160" y="1637030"/>
            <a:ext cx="3406775" cy="202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2011045" y="4465320"/>
            <a:ext cx="461645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通过选择某段代码或整个文件，用户可请求系统在聊天框内提供详细的代码解释。解释内容涵盖代码逻辑、变量意义、函数功能等，帮助用户更好地理解代码背后的实现原理。</a:t>
            </a:r>
            <a:endParaRPr sz="1600" spc="100" dirty="0"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114665" y="4465320"/>
            <a:ext cx="330327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用户可以选择特定代码段或整个文件，确认后，系统会自动在原代码文件中添加注释。</a:t>
            </a:r>
            <a:endParaRPr sz="1600" spc="100" dirty="0">
              <a:latin typeface="+mn-ea"/>
              <a:ea typeface="+mn-ea"/>
              <a:sym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3559175" y="388556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代码解释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9130030" y="3885565"/>
            <a:ext cx="127254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代码注释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4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0" y="1629410"/>
            <a:ext cx="3406140" cy="203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475" y="1637030"/>
            <a:ext cx="3397250" cy="20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810" y="1629410"/>
            <a:ext cx="3459480" cy="206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2011045" y="4465320"/>
            <a:ext cx="461645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用户可以选择某段代码或整个文件，提交后，系统会给出针对性的改进建议。这些建议可能涉及代码优化、性能提升、逻辑改进等，帮助用户提升代码质量和可维护性。</a:t>
            </a:r>
            <a:endParaRPr sz="1600" spc="100" dirty="0"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114665" y="4465320"/>
            <a:ext cx="330327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系统支持自动生成一个全新的测试文件，用户可根据项目需求生成针对某段代码或功能的单元测试，帮助检测代码质量和验证功能实现。</a:t>
            </a:r>
            <a:endParaRPr sz="1600" spc="100" dirty="0">
              <a:latin typeface="+mn-ea"/>
              <a:ea typeface="+mn-ea"/>
              <a:sym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3559175" y="388556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改进建议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9056370" y="3885565"/>
            <a:ext cx="13163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单元测试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3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0" y="1629410"/>
            <a:ext cx="3406140" cy="20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475" y="1637030"/>
            <a:ext cx="3395345" cy="20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2905" y="1628775"/>
            <a:ext cx="3418840" cy="20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1326515" y="4465320"/>
            <a:ext cx="457200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在对话框下方，用户可选择不同的模型进行解答，支持从网络模型API到</a:t>
            </a:r>
            <a:r>
              <a:rPr lang="en-US" sz="1600" spc="100" dirty="0">
                <a:latin typeface="+mn-ea"/>
                <a:ea typeface="+mn-ea"/>
              </a:rPr>
              <a:t>Ollama</a:t>
            </a:r>
            <a:r>
              <a:rPr sz="1600" spc="100" dirty="0">
                <a:latin typeface="+mn-ea"/>
                <a:ea typeface="+mn-ea"/>
              </a:rPr>
              <a:t>本地私有模型的切换，确保灵活使用不同的解答资源，满足多样化需求。</a:t>
            </a:r>
            <a:endParaRPr sz="1600" spc="100" dirty="0"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883400" y="4465320"/>
            <a:ext cx="460248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系统会自动为正在编写的代码提供灰色补全建议，用户只需按下Tab键即可接受建议，进一步提高编码效率，减少手动输入错误。</a:t>
            </a:r>
            <a:endParaRPr sz="1600" spc="100" dirty="0">
              <a:latin typeface="+mn-ea"/>
              <a:ea typeface="+mn-ea"/>
              <a:sym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2975610" y="390334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模型选择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8529320" y="3916680"/>
            <a:ext cx="13163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代码补全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4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80" y="1066800"/>
            <a:ext cx="4653280" cy="277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930" y="1601470"/>
            <a:ext cx="5270500" cy="150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感谢各位专家老师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请您批评指正</a:t>
            </a: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汇报人：</a:t>
            </a:r>
            <a:r>
              <a:rPr lang="en-US" altLang="zh-CN" dirty="0">
                <a:sym typeface="+mn-ea"/>
              </a:rPr>
              <a:t>Chiikawa</a:t>
            </a:r>
            <a:r>
              <a:rPr lang="zh-CN" altLang="en-US" dirty="0">
                <a:sym typeface="+mn-ea"/>
              </a:rPr>
              <a:t>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rag-</a:t>
            </a:r>
            <a:r>
              <a:rPr dirty="0"/>
              <a:t>文件加载</a:t>
            </a:r>
            <a:endParaRPr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763906" y="4544649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87500" lnSpcReduction="20000"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BaseLoader 是一个抽象基类，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PythonLoader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，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PyPDFLoader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等</a:t>
            </a:r>
            <a:r>
              <a:rPr sz="1600" spc="100" dirty="0">
                <a:latin typeface="+mn-ea"/>
                <a:ea typeface="+mn-ea"/>
              </a:rPr>
              <a:t>所有不同类型的文件加载器都继承自该类，重写 load 方法来加载文件内容</a:t>
            </a: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597398" y="4544649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调用定义的各个加载器类，获取文件内容，支持多种文件格式。</a:t>
            </a:r>
            <a:endParaRPr lang="zh-CN" sz="1600" spc="100" dirty="0"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8430895" y="4544649"/>
            <a:ext cx="3273425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sz="1300" spc="100" dirty="0">
                <a:latin typeface="+mn-ea"/>
                <a:ea typeface="+mn-ea"/>
                <a:sym typeface="+mn-ea"/>
              </a:rPr>
              <a:t>使用</a:t>
            </a:r>
            <a:r>
              <a:rPr sz="1300" spc="100" dirty="0">
                <a:latin typeface="+mn-ea"/>
                <a:ea typeface="+mn-ea"/>
                <a:sym typeface="+mn-ea"/>
              </a:rPr>
              <a:t>RecursiveCharacterTextSplitter 类对文档进行拆分，使得每个拆分后的部分大小不会超过 65536 个字符，并且保证了相邻拆分部分有 10 个字符的重叠。</a:t>
            </a:r>
            <a:endParaRPr sz="1300" spc="10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endParaRPr lang="en-US" sz="900" spc="100" dirty="0">
              <a:latin typeface="+mn-ea"/>
              <a:ea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4"/>
            </p:custDataLst>
          </p:nvPr>
        </p:nvSpPr>
        <p:spPr>
          <a:xfrm>
            <a:off x="1395095" y="3943304"/>
            <a:ext cx="1527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定义加载器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7" name="ïṡḷiḑé"/>
          <p:cNvSpPr/>
          <p:nvPr>
            <p:custDataLst>
              <p:tags r:id="rId5"/>
            </p:custDataLst>
          </p:nvPr>
        </p:nvSpPr>
        <p:spPr>
          <a:xfrm>
            <a:off x="5471160" y="3943304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加载文件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57370" y="1472475"/>
            <a:ext cx="3665220" cy="2268855"/>
            <a:chOff x="4357370" y="1758950"/>
            <a:chExt cx="3665220" cy="226885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7370" y="1758950"/>
              <a:ext cx="3665220" cy="14852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7370" y="3348355"/>
              <a:ext cx="3665220" cy="679450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2705" y="2144622"/>
            <a:ext cx="3715385" cy="924560"/>
          </a:xfrm>
          <a:prstGeom prst="rect">
            <a:avLst/>
          </a:prstGeom>
        </p:spPr>
      </p:pic>
      <p:sp>
        <p:nvSpPr>
          <p:cNvPr id="10" name="ïṡḷiḑé"/>
          <p:cNvSpPr/>
          <p:nvPr>
            <p:custDataLst>
              <p:tags r:id="rId9"/>
            </p:custDataLst>
          </p:nvPr>
        </p:nvSpPr>
        <p:spPr>
          <a:xfrm>
            <a:off x="9460230" y="3943304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文档分割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" y="1649640"/>
            <a:ext cx="3908425" cy="19145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rag-</a:t>
            </a:r>
            <a:r>
              <a:rPr dirty="0"/>
              <a:t>项目文件处理</a:t>
            </a:r>
            <a:endParaRPr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681355" y="4629150"/>
            <a:ext cx="324993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创建一个嵌入模型 HuggingFaceBgeEmbeddings，用于将文本转换为向量。</a:t>
            </a:r>
            <a:endParaRPr sz="1600" spc="100" dirty="0">
              <a:latin typeface="+mn-ea"/>
              <a:ea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597398" y="4629150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将文档和嵌入向量一起存储到 Chroma 向量数据库中，以便之后的检索。</a:t>
            </a:r>
            <a:endParaRPr lang="zh-CN" sz="1600" spc="100" dirty="0"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8430895" y="4629150"/>
            <a:ext cx="3273425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递归处理文件夹中的文件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，对每个文件进行文件加载、文档分割、获取嵌入和构建向量数据库操作。</a:t>
            </a:r>
            <a:endParaRPr lang="zh-CN" sz="1600" spc="100" dirty="0">
              <a:latin typeface="+mn-ea"/>
              <a:ea typeface="+mn-ea"/>
              <a:sym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4"/>
            </p:custDataLst>
          </p:nvPr>
        </p:nvSpPr>
        <p:spPr>
          <a:xfrm>
            <a:off x="1265555" y="4027805"/>
            <a:ext cx="17862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嵌入向量获取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7" name="ïṡḷiḑé"/>
          <p:cNvSpPr/>
          <p:nvPr>
            <p:custDataLst>
              <p:tags r:id="rId5"/>
            </p:custDataLst>
          </p:nvPr>
        </p:nvSpPr>
        <p:spPr>
          <a:xfrm>
            <a:off x="5054600" y="4027805"/>
            <a:ext cx="208280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构建向量数据库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0" name="ïṡḷiḑé"/>
          <p:cNvSpPr/>
          <p:nvPr>
            <p:custDataLst>
              <p:tags r:id="rId6"/>
            </p:custDataLst>
          </p:nvPr>
        </p:nvSpPr>
        <p:spPr>
          <a:xfrm>
            <a:off x="9380220" y="4027805"/>
            <a:ext cx="155892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文件夹处理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" y="1836420"/>
            <a:ext cx="3690620" cy="18364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245" y="1920875"/>
            <a:ext cx="3789680" cy="16675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540" y="2202180"/>
            <a:ext cx="3735070" cy="11049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97585" y="1823720"/>
            <a:ext cx="3930650" cy="3409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get_vector_db：从本地加载已构建的向量数据库。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build_retriever：从数据库构建检索器。。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build_rag_chain：构建基于RAG框架的问答链。使用ChatPromptTemplate模板与ChatOllama模型，将查询传递给检索器，最终生成答案。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rag-</a:t>
            </a:r>
            <a:r>
              <a:rPr dirty="0"/>
              <a:t>检索器构建</a:t>
            </a:r>
            <a:endParaRPr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6540" y="1280795"/>
            <a:ext cx="5695950" cy="45713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97280" y="1363345"/>
            <a:ext cx="4558665" cy="4330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QuestionRequest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类是请求模型，用于接收提问请求。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以ask_question为POST请求的处理器，用于接收用户的问题。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在检查确保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rag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初始化后，调用rag_chain.astream(question)方法逐步生成回答并拼接到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answer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中，最终返回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格式的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answer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主函数启用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FastAPI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应用uvicorn.run会在指定的地址0.0.0.0和端口8001上启动服务，允许外部访问该接口。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rag_api</a:t>
            </a:r>
            <a:r>
              <a:rPr dirty="0"/>
              <a:t>调用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2340" y="1609090"/>
            <a:ext cx="5358130" cy="810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340" y="2719070"/>
            <a:ext cx="5358765" cy="18967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35" y="4842510"/>
            <a:ext cx="5360035" cy="665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项目级代码生成</a:t>
              </a:r>
              <a:endParaRPr lang="zh-CN" altLang="en-US" sz="3600" b="1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/>
              <a:t>项目级代码生成</a:t>
            </a:r>
            <a:endParaRPr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681355" y="4629150"/>
            <a:ext cx="324993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sz="1600" spc="100" dirty="0">
                <a:latin typeface="+mn-ea"/>
                <a:ea typeface="+mn-ea"/>
              </a:rPr>
              <a:t>`/generate`</a:t>
            </a:r>
            <a:r>
              <a:rPr lang="zh-CN" altLang="en-US" sz="1600" spc="100" dirty="0">
                <a:latin typeface="+mn-ea"/>
                <a:ea typeface="+mn-ea"/>
              </a:rPr>
              <a:t>接口接受</a:t>
            </a:r>
            <a:r>
              <a:rPr lang="en-US" altLang="zh-CN" sz="1600" spc="100" dirty="0">
                <a:latin typeface="+mn-ea"/>
                <a:ea typeface="+mn-ea"/>
              </a:rPr>
              <a:t>question</a:t>
            </a:r>
            <a:r>
              <a:rPr lang="zh-CN" altLang="en-US" sz="1600" spc="100" dirty="0">
                <a:latin typeface="+mn-ea"/>
                <a:ea typeface="+mn-ea"/>
              </a:rPr>
              <a:t>和</a:t>
            </a:r>
            <a:r>
              <a:rPr lang="en-US" altLang="zh-CN" sz="1600" spc="100" dirty="0">
                <a:latin typeface="+mn-ea"/>
                <a:ea typeface="+mn-ea"/>
              </a:rPr>
              <a:t>language</a:t>
            </a:r>
            <a:r>
              <a:rPr lang="zh-CN" altLang="en-US" sz="1600" spc="100" dirty="0">
                <a:latin typeface="+mn-ea"/>
                <a:ea typeface="+mn-ea"/>
              </a:rPr>
              <a:t>两个参数，首先判断语言是否支持，再进行下一步的生成</a:t>
            </a: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597398" y="4629150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75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在输入项目需求和语言要求后，通过</a:t>
            </a:r>
            <a:r>
              <a:rPr lang="en-US" altLang="zh-CN" sz="1600" spc="100" dirty="0">
                <a:latin typeface="+mn-ea"/>
                <a:ea typeface="+mn-ea"/>
              </a:rPr>
              <a:t>prompt</a:t>
            </a:r>
            <a:r>
              <a:rPr lang="zh-CN" altLang="en-US" sz="1600" spc="100" dirty="0">
                <a:latin typeface="+mn-ea"/>
                <a:ea typeface="+mn-ea"/>
              </a:rPr>
              <a:t>工程令</a:t>
            </a:r>
            <a:r>
              <a:rPr lang="en-US" altLang="zh-CN" sz="1600" spc="100" dirty="0">
                <a:latin typeface="+mn-ea"/>
                <a:ea typeface="+mn-ea"/>
              </a:rPr>
              <a:t>llm</a:t>
            </a:r>
            <a:r>
              <a:rPr lang="zh-CN" altLang="en-US" sz="1600" spc="100" dirty="0">
                <a:latin typeface="+mn-ea"/>
                <a:ea typeface="+mn-ea"/>
              </a:rPr>
              <a:t>先生成整个项目的架构目录和框架，用于指导后续具体代码生成。</a:t>
            </a: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8430895" y="4629150"/>
            <a:ext cx="3273425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  <a:sym typeface="+mn-ea"/>
              </a:rPr>
              <a:t>在框架生成完毕后，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ragChain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加持的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llm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会遍历上一步生成的项目框架，针对每个子目录生成具体的代码文件并服务于项目功能。</a:t>
            </a:r>
            <a:endParaRPr lang="zh-CN" altLang="en-US" sz="1600" spc="100" dirty="0">
              <a:latin typeface="+mn-ea"/>
              <a:ea typeface="+mn-ea"/>
              <a:sym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4"/>
            </p:custDataLst>
          </p:nvPr>
        </p:nvSpPr>
        <p:spPr>
          <a:xfrm>
            <a:off x="1265555" y="4027805"/>
            <a:ext cx="17862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请求接受入口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7" name="ïṡḷiḑé"/>
          <p:cNvSpPr/>
          <p:nvPr>
            <p:custDataLst>
              <p:tags r:id="rId5"/>
            </p:custDataLst>
          </p:nvPr>
        </p:nvSpPr>
        <p:spPr>
          <a:xfrm>
            <a:off x="5054600" y="4027805"/>
            <a:ext cx="208280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项目架构生成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0" name="ïṡḷiḑé"/>
          <p:cNvSpPr/>
          <p:nvPr>
            <p:custDataLst>
              <p:tags r:id="rId6"/>
            </p:custDataLst>
          </p:nvPr>
        </p:nvSpPr>
        <p:spPr>
          <a:xfrm>
            <a:off x="9288145" y="4028440"/>
            <a:ext cx="2236470" cy="60071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完整项目代码生成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" y="1188801"/>
            <a:ext cx="4379595" cy="2530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205" y="1150701"/>
            <a:ext cx="3720465" cy="2606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1985" y="763351"/>
            <a:ext cx="3795395" cy="33813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1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2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3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4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5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6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7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8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9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1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2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3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4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5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6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7.xml><?xml version="1.0" encoding="utf-8"?>
<p:tagLst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8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29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3.xml><?xml version="1.0" encoding="utf-8"?>
<p:tagLst xmlns:p="http://schemas.openxmlformats.org/presentationml/2006/main">
  <p:tag name="PA" val="v5.1.2"/>
</p:tagLst>
</file>

<file path=ppt/tags/tag30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31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32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33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34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5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6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7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8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9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.xml><?xml version="1.0" encoding="utf-8"?>
<p:tagLst xmlns:p="http://schemas.openxmlformats.org/presentationml/2006/main">
  <p:tag name="PA" val="v5.1.2"/>
</p:tagLst>
</file>

<file path=ppt/tags/tag40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1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2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3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4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5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6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47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48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49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.xml><?xml version="1.0" encoding="utf-8"?>
<p:tagLst xmlns:p="http://schemas.openxmlformats.org/presentationml/2006/main">
  <p:tag name="PA" val="v5.1.2"/>
</p:tagLst>
</file>

<file path=ppt/tags/tag50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51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2.xml><?xml version="1.0" encoding="utf-8"?>
<p:tagLst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3.xml><?xml version="1.0" encoding="utf-8"?>
<p:tagLst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54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5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6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7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8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9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.xml><?xml version="1.0" encoding="utf-8"?>
<p:tagLst xmlns:p="http://schemas.openxmlformats.org/presentationml/2006/main">
  <p:tag name="PA" val="v5.1.2"/>
</p:tagLst>
</file>

<file path=ppt/tags/tag60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1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2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3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4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5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6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7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8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9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.xml><?xml version="1.0" encoding="utf-8"?>
<p:tagLst xmlns:p="http://schemas.openxmlformats.org/presentationml/2006/main">
  <p:tag name="PA" val="v5.1.2"/>
</p:tagLst>
</file>

<file path=ppt/tags/tag70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1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2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3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4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5.xml><?xml version="1.0" encoding="utf-8"?>
<p:tagLst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6.xml><?xml version="1.0" encoding="utf-8"?>
<p:tagLst xmlns:p="http://schemas.openxmlformats.org/presentationml/2006/main">
  <p:tag name="COMMONDATA" val="eyJoZGlkIjoiNjEzM2VmZGQyNzljNGEzNWIzZGMzNDY5NDFjNDA4YTEifQ==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4022</Words>
  <Application>WPS Presentation</Application>
  <PresentationFormat>宽屏</PresentationFormat>
  <Paragraphs>389</Paragraphs>
  <Slides>39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39</vt:i4>
      </vt:variant>
    </vt:vector>
  </HeadingPairs>
  <TitlesOfParts>
    <vt:vector size="67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Symbol</vt:lpstr>
      <vt:lpstr>Arial</vt:lpstr>
      <vt:lpstr>Arial Unicode MS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PowerPoint 演示文稿</vt:lpstr>
      <vt:lpstr>rag-文件加载</vt:lpstr>
      <vt:lpstr>rag-项目文件处理</vt:lpstr>
      <vt:lpstr>rag-检索器构建</vt:lpstr>
      <vt:lpstr>rag_api调用</vt:lpstr>
      <vt:lpstr>PowerPoint 演示文稿</vt:lpstr>
      <vt:lpstr>项目级代码生成</vt:lpstr>
      <vt:lpstr>PowerPoint 演示文稿</vt:lpstr>
      <vt:lpstr>Streamlit 原型演示</vt:lpstr>
      <vt:lpstr>Streamlit 原型演示</vt:lpstr>
      <vt:lpstr>Streamlit 原型演示</vt:lpstr>
      <vt:lpstr>Streamlit 原型演示</vt:lpstr>
      <vt:lpstr>PowerPoint 演示文稿</vt:lpstr>
      <vt:lpstr>可运行代码生成</vt:lpstr>
      <vt:lpstr>可运行代码生成</vt:lpstr>
      <vt:lpstr>可运行代码生成</vt:lpstr>
      <vt:lpstr>可运行代码生成</vt:lpstr>
      <vt:lpstr>PowerPoint 演示文稿</vt:lpstr>
      <vt:lpstr>新建侧边栏</vt:lpstr>
      <vt:lpstr>配置侧边栏</vt:lpstr>
      <vt:lpstr>HTML样式与页面结构</vt:lpstr>
      <vt:lpstr>HTML按钮和交互</vt:lpstr>
      <vt:lpstr>文件及文件夹上传的详细处理</vt:lpstr>
      <vt:lpstr>handMessage方法实现</vt:lpstr>
      <vt:lpstr>handMessage方法实现</vt:lpstr>
      <vt:lpstr>handMessage方法实现</vt:lpstr>
      <vt:lpstr>handMessage方法实现</vt:lpstr>
      <vt:lpstr>saveGeneratedFiles方法实现</vt:lpstr>
      <vt:lpstr>PowerPoint 演示文稿</vt:lpstr>
      <vt:lpstr>项目成果展示</vt:lpstr>
      <vt:lpstr>项目成果展示</vt:lpstr>
      <vt:lpstr>项目成果展示</vt:lpstr>
      <vt:lpstr>项目成果展示</vt:lpstr>
      <vt:lpstr>项目成果展示</vt:lpstr>
      <vt:lpstr>项目成果展示</vt:lpstr>
      <vt:lpstr>项目成果展示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qcliu</cp:lastModifiedBy>
  <cp:revision>707</cp:revision>
  <dcterms:created xsi:type="dcterms:W3CDTF">2016-11-28T11:30:00Z</dcterms:created>
  <dcterms:modified xsi:type="dcterms:W3CDTF">2024-11-14T13:47:15Z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17F949C01FEE4377A3ECDC25C77778BE_13</vt:lpwstr>
  </property>
  <property fmtid="{D5CDD505-2E9C-101B-9397-08002B2CF9AE}" pid="12" name="KSOProductBuildVer">
    <vt:lpwstr>1033-12.2.0.18607</vt:lpwstr>
  </property>
</Properties>
</file>